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98" autoAdjust="0"/>
    <p:restoredTop sz="94660"/>
  </p:normalViewPr>
  <p:slideViewPr>
    <p:cSldViewPr>
      <p:cViewPr varScale="1">
        <p:scale>
          <a:sx n="74" d="100"/>
          <a:sy n="74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1DFA32-B570-458F-88C6-716EFCAF9758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A73B58-D3FD-49B5-A429-4627A2960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Application of integration</a:t>
            </a:r>
            <a:endParaRPr lang="en-US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Volume of solid of revolution Disk method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The solid generated by rotating a plane                        region about an axis in its plane is called solid of revolution.</a:t>
            </a:r>
          </a:p>
          <a:p>
            <a:pPr>
              <a:buNone/>
            </a:pPr>
            <a:r>
              <a:rPr lang="en-US" dirty="0" smtClean="0"/>
              <a:t>    find the cross sectional area A(x) of a disk of         radius R(x).The area is then</a:t>
            </a:r>
          </a:p>
          <a:p>
            <a:pPr>
              <a:buNone/>
            </a:pPr>
            <a:r>
              <a:rPr lang="en-US" dirty="0" smtClean="0"/>
              <a:t>            A(x) = (radius)</a:t>
            </a:r>
            <a:r>
              <a:rPr lang="en-US" baseline="30000" dirty="0" smtClean="0"/>
              <a:t>2</a:t>
            </a:r>
            <a:r>
              <a:rPr lang="en-US" dirty="0" smtClean="0"/>
              <a:t> = [R(x)]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    So the volume is </a:t>
            </a:r>
          </a:p>
          <a:p>
            <a:pPr>
              <a:buNone/>
            </a:pPr>
            <a:r>
              <a:rPr lang="en-US" dirty="0" smtClean="0"/>
              <a:t>      V = ∫ A(x) </a:t>
            </a:r>
            <a:r>
              <a:rPr lang="en-US" dirty="0" err="1" smtClean="0"/>
              <a:t>dx</a:t>
            </a:r>
            <a:r>
              <a:rPr lang="en-US" dirty="0" smtClean="0"/>
              <a:t> = ∫  [R(x)]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This method is called the disk method because a cross section is a circular disk of radius R(x).</a:t>
            </a:r>
          </a:p>
          <a:p>
            <a:pPr>
              <a:buNone/>
            </a:pPr>
            <a:r>
              <a:rPr lang="en-US" dirty="0" smtClean="0"/>
              <a:t>            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by Cylindrical Shell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2667000" y="2286000"/>
            <a:ext cx="3048000" cy="4343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971800" y="2514600"/>
            <a:ext cx="2438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000897" y="4381103"/>
            <a:ext cx="2819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1562893" y="4304508"/>
            <a:ext cx="2819404" cy="1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667000" y="5029200"/>
            <a:ext cx="3048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971800" y="5257800"/>
            <a:ext cx="2438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endCxn id="32" idx="2"/>
          </p:cNvCxnSpPr>
          <p:nvPr/>
        </p:nvCxnSpPr>
        <p:spPr>
          <a:xfrm rot="5400000">
            <a:off x="2686844" y="5542756"/>
            <a:ext cx="571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2" idx="6"/>
          </p:cNvCxnSpPr>
          <p:nvPr/>
        </p:nvCxnSpPr>
        <p:spPr>
          <a:xfrm rot="5400000">
            <a:off x="5163344" y="5581650"/>
            <a:ext cx="4945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4877594" y="4419600"/>
            <a:ext cx="289480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6000" y="29718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96000" y="5867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00800" y="403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4191000" y="25908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191000" y="2895600"/>
            <a:ext cx="1524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114800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720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28" grpId="0" animBg="1"/>
      <p:bldP spid="32" grpId="0" animBg="1"/>
      <p:bldP spid="63" grpId="0"/>
      <p:bldP spid="69" grpId="0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by Cylindrical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Some volume problems are very difficult to handle by the method of preceding section. Fortunetly, there is a method, called the </a:t>
            </a:r>
            <a:r>
              <a:rPr lang="en-US" b="1" u="sng" dirty="0" smtClean="0"/>
              <a:t>method of cylindrical shell.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Rotation about y-axis</a:t>
            </a:r>
          </a:p>
          <a:p>
            <a:pPr>
              <a:buNone/>
            </a:pPr>
            <a:r>
              <a:rPr lang="en-US" b="1" dirty="0" smtClean="0"/>
              <a:t>             X = ∫ 2x  f(x)  </a:t>
            </a:r>
            <a:r>
              <a:rPr lang="en-US" b="1" dirty="0" err="1" smtClean="0"/>
              <a:t>dx</a:t>
            </a:r>
            <a:endParaRPr lang="en-US" b="1" dirty="0" smtClean="0"/>
          </a:p>
          <a:p>
            <a:pPr>
              <a:buNone/>
            </a:pPr>
            <a:endParaRPr lang="en-US" b="1" baseline="18000" dirty="0" smtClean="0"/>
          </a:p>
          <a:p>
            <a:pPr>
              <a:buNone/>
            </a:pPr>
            <a:r>
              <a:rPr lang="en-US" b="1" dirty="0" smtClean="0"/>
              <a:t>Volume = (curcumference)(height)(thickness)</a:t>
            </a:r>
          </a:p>
          <a:p>
            <a:pPr>
              <a:buNone/>
            </a:pPr>
            <a:r>
              <a:rPr lang="en-US" b="1" dirty="0" smtClean="0"/>
              <a:t>                   V=  (2r) h ∂r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Rotation about x- axis</a:t>
            </a:r>
          </a:p>
          <a:p>
            <a:pPr>
              <a:buNone/>
            </a:pPr>
            <a:r>
              <a:rPr lang="en-US" b="1" dirty="0" smtClean="0"/>
              <a:t>           Y = ∫ 2y f(y) </a:t>
            </a:r>
            <a:r>
              <a:rPr lang="en-US" b="1" dirty="0" err="1" smtClean="0"/>
              <a:t>dy</a:t>
            </a:r>
            <a:endParaRPr lang="en-US" b="1" dirty="0" smtClean="0"/>
          </a:p>
          <a:p>
            <a:pPr>
              <a:buNone/>
            </a:pPr>
            <a:endParaRPr lang="en-US" b="1" baseline="1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New folder\thanks image\images_29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610599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080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G.K. BHARAD INSTITUTE OF ENGINEERING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Prepared by :-</a:t>
            </a:r>
          </a:p>
          <a:p>
            <a:pPr>
              <a:buNone/>
            </a:pPr>
            <a:r>
              <a:rPr lang="en-US" dirty="0" smtClean="0"/>
              <a:t>               (1) Shingala nital</a:t>
            </a:r>
          </a:p>
          <a:p>
            <a:pPr>
              <a:buNone/>
            </a:pPr>
            <a:r>
              <a:rPr lang="en-US" dirty="0" smtClean="0"/>
              <a:t>               (2) Paghdal Radhika</a:t>
            </a:r>
          </a:p>
          <a:p>
            <a:pPr>
              <a:buNone/>
            </a:pPr>
            <a:r>
              <a:rPr lang="en-US" dirty="0" smtClean="0"/>
              <a:t>               (3) Bopaliya Mamata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Defination of volume</a:t>
            </a:r>
          </a:p>
          <a:p>
            <a:r>
              <a:rPr lang="en-US" dirty="0" smtClean="0"/>
              <a:t>Volume by Slicing</a:t>
            </a:r>
          </a:p>
          <a:p>
            <a:r>
              <a:rPr lang="en-US" dirty="0" smtClean="0"/>
              <a:t>Volume of solid of revolution Washer method</a:t>
            </a:r>
          </a:p>
          <a:p>
            <a:r>
              <a:rPr lang="en-US" dirty="0" smtClean="0"/>
              <a:t>Volume of solid of revolution Disk method</a:t>
            </a:r>
          </a:p>
          <a:p>
            <a:r>
              <a:rPr lang="en-US" dirty="0" smtClean="0"/>
              <a:t>Volume by Cylindrical Shell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Defination</a:t>
            </a:r>
            <a:r>
              <a:rPr lang="en-US" dirty="0" smtClean="0"/>
              <a:t> of Volume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/>
              <a:t> Let S be a solid that lies between x=a and x=b. If the cross-sectional area of S in the plane </a:t>
            </a:r>
            <a:r>
              <a:rPr lang="en-US" sz="3600" dirty="0" err="1" smtClean="0"/>
              <a:t>Px</a:t>
            </a:r>
            <a:r>
              <a:rPr lang="en-US" sz="3600" dirty="0" smtClean="0"/>
              <a:t>, through x and perpendicular to the x – axis , is A(x) , where A is a continuous function , then the volume of S is </a:t>
            </a:r>
          </a:p>
          <a:p>
            <a:pPr>
              <a:buNone/>
            </a:pPr>
            <a:r>
              <a:rPr lang="en-US" sz="3600" dirty="0" smtClean="0"/>
              <a:t>                        </a:t>
            </a:r>
          </a:p>
          <a:p>
            <a:pPr lvl="1">
              <a:buNone/>
            </a:pPr>
            <a:r>
              <a:rPr lang="en-US" sz="3600" dirty="0" smtClean="0"/>
              <a:t>                V = ∫  A(x) </a:t>
            </a:r>
            <a:r>
              <a:rPr lang="en-US" sz="3600" dirty="0" err="1" smtClean="0"/>
              <a:t>dx</a:t>
            </a:r>
            <a:r>
              <a:rPr lang="en-US" sz="3600" dirty="0" smtClean="0"/>
              <a:t> = A(b – a)</a:t>
            </a:r>
          </a:p>
          <a:p>
            <a:pPr lvl="1">
              <a:buNone/>
            </a:pPr>
            <a:r>
              <a:rPr lang="en-US" sz="3600" dirty="0" smtClean="0"/>
              <a:t>Procedure for  calculating the volume of a solid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600" dirty="0" smtClean="0"/>
              <a:t>Sketch  the solid with typical cross section.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600" dirty="0" smtClean="0"/>
              <a:t>Find a formula for A(x), the area of a typical cross section.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600" dirty="0" smtClean="0"/>
              <a:t>Find the limits of integration.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600" dirty="0" smtClean="0"/>
              <a:t>Integrate A(x)  using the formula.    </a:t>
            </a:r>
          </a:p>
          <a:p>
            <a:pPr lvl="1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dirty="0" smtClean="0"/>
              <a:t>                     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by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71500" y="3162300"/>
            <a:ext cx="3124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4191000"/>
            <a:ext cx="65532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962400" y="2133600"/>
            <a:ext cx="19050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667000" y="3810000"/>
            <a:ext cx="25146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886200" y="4648200"/>
            <a:ext cx="19050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572000" y="3352800"/>
            <a:ext cx="25146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4286453" y="3789890"/>
            <a:ext cx="60464" cy="106861"/>
          </a:xfrm>
          <a:custGeom>
            <a:avLst/>
            <a:gdLst>
              <a:gd name="connsiteX0" fmla="*/ 60464 w 60464"/>
              <a:gd name="connsiteY0" fmla="*/ 106861 h 106861"/>
              <a:gd name="connsiteX1" fmla="*/ 32329 w 60464"/>
              <a:gd name="connsiteY1" fmla="*/ 64658 h 106861"/>
              <a:gd name="connsiteX2" fmla="*/ 4193 w 60464"/>
              <a:gd name="connsiteY2" fmla="*/ 8387 h 1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64" h="106861">
                <a:moveTo>
                  <a:pt x="60464" y="106861"/>
                </a:moveTo>
                <a:cubicBezTo>
                  <a:pt x="51086" y="92793"/>
                  <a:pt x="39890" y="79780"/>
                  <a:pt x="32329" y="64658"/>
                </a:cubicBezTo>
                <a:cubicBezTo>
                  <a:pt x="0" y="0"/>
                  <a:pt x="35975" y="40169"/>
                  <a:pt x="4193" y="83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133600" y="1828800"/>
            <a:ext cx="4988047" cy="2643831"/>
          </a:xfrm>
          <a:custGeom>
            <a:avLst/>
            <a:gdLst>
              <a:gd name="connsiteX0" fmla="*/ 2258915 w 4988047"/>
              <a:gd name="connsiteY0" fmla="*/ 2123326 h 2643831"/>
              <a:gd name="connsiteX1" fmla="*/ 2132306 w 4988047"/>
              <a:gd name="connsiteY1" fmla="*/ 2095191 h 2643831"/>
              <a:gd name="connsiteX2" fmla="*/ 2047900 w 4988047"/>
              <a:gd name="connsiteY2" fmla="*/ 2067056 h 2643831"/>
              <a:gd name="connsiteX3" fmla="*/ 1865020 w 4988047"/>
              <a:gd name="connsiteY3" fmla="*/ 2052988 h 2643831"/>
              <a:gd name="connsiteX4" fmla="*/ 1583666 w 4988047"/>
              <a:gd name="connsiteY4" fmla="*/ 2067056 h 2643831"/>
              <a:gd name="connsiteX5" fmla="*/ 1541463 w 4988047"/>
              <a:gd name="connsiteY5" fmla="*/ 2081123 h 2643831"/>
              <a:gd name="connsiteX6" fmla="*/ 1161635 w 4988047"/>
              <a:gd name="connsiteY6" fmla="*/ 2109259 h 2643831"/>
              <a:gd name="connsiteX7" fmla="*/ 1077229 w 4988047"/>
              <a:gd name="connsiteY7" fmla="*/ 2137394 h 2643831"/>
              <a:gd name="connsiteX8" fmla="*/ 1035026 w 4988047"/>
              <a:gd name="connsiteY8" fmla="*/ 2151462 h 2643831"/>
              <a:gd name="connsiteX9" fmla="*/ 894349 w 4988047"/>
              <a:gd name="connsiteY9" fmla="*/ 2193665 h 2643831"/>
              <a:gd name="connsiteX10" fmla="*/ 809943 w 4988047"/>
              <a:gd name="connsiteY10" fmla="*/ 2221800 h 2643831"/>
              <a:gd name="connsiteX11" fmla="*/ 542657 w 4988047"/>
              <a:gd name="connsiteY11" fmla="*/ 2249936 h 2643831"/>
              <a:gd name="connsiteX12" fmla="*/ 233167 w 4988047"/>
              <a:gd name="connsiteY12" fmla="*/ 2235868 h 2643831"/>
              <a:gd name="connsiteX13" fmla="*/ 190964 w 4988047"/>
              <a:gd name="connsiteY13" fmla="*/ 2221800 h 2643831"/>
              <a:gd name="connsiteX14" fmla="*/ 148761 w 4988047"/>
              <a:gd name="connsiteY14" fmla="*/ 2193665 h 2643831"/>
              <a:gd name="connsiteX15" fmla="*/ 120626 w 4988047"/>
              <a:gd name="connsiteY15" fmla="*/ 2151462 h 2643831"/>
              <a:gd name="connsiteX16" fmla="*/ 50287 w 4988047"/>
              <a:gd name="connsiteY16" fmla="*/ 2095191 h 2643831"/>
              <a:gd name="connsiteX17" fmla="*/ 22152 w 4988047"/>
              <a:gd name="connsiteY17" fmla="*/ 2052988 h 2643831"/>
              <a:gd name="connsiteX18" fmla="*/ 22152 w 4988047"/>
              <a:gd name="connsiteY18" fmla="*/ 1813837 h 2643831"/>
              <a:gd name="connsiteX19" fmla="*/ 36220 w 4988047"/>
              <a:gd name="connsiteY19" fmla="*/ 1771634 h 2643831"/>
              <a:gd name="connsiteX20" fmla="*/ 78423 w 4988047"/>
              <a:gd name="connsiteY20" fmla="*/ 1743499 h 2643831"/>
              <a:gd name="connsiteX21" fmla="*/ 148761 w 4988047"/>
              <a:gd name="connsiteY21" fmla="*/ 1673160 h 2643831"/>
              <a:gd name="connsiteX22" fmla="*/ 190964 w 4988047"/>
              <a:gd name="connsiteY22" fmla="*/ 1574686 h 2643831"/>
              <a:gd name="connsiteX23" fmla="*/ 219100 w 4988047"/>
              <a:gd name="connsiteY23" fmla="*/ 1490280 h 2643831"/>
              <a:gd name="connsiteX24" fmla="*/ 176897 w 4988047"/>
              <a:gd name="connsiteY24" fmla="*/ 1110453 h 2643831"/>
              <a:gd name="connsiteX25" fmla="*/ 176897 w 4988047"/>
              <a:gd name="connsiteY25" fmla="*/ 1110453 h 2643831"/>
              <a:gd name="connsiteX26" fmla="*/ 162829 w 4988047"/>
              <a:gd name="connsiteY26" fmla="*/ 1054182 h 2643831"/>
              <a:gd name="connsiteX27" fmla="*/ 148761 w 4988047"/>
              <a:gd name="connsiteY27" fmla="*/ 983843 h 2643831"/>
              <a:gd name="connsiteX28" fmla="*/ 120626 w 4988047"/>
              <a:gd name="connsiteY28" fmla="*/ 899437 h 2643831"/>
              <a:gd name="connsiteX29" fmla="*/ 134694 w 4988047"/>
              <a:gd name="connsiteY29" fmla="*/ 407068 h 2643831"/>
              <a:gd name="connsiteX30" fmla="*/ 162829 w 4988047"/>
              <a:gd name="connsiteY30" fmla="*/ 350797 h 2643831"/>
              <a:gd name="connsiteX31" fmla="*/ 205032 w 4988047"/>
              <a:gd name="connsiteY31" fmla="*/ 252323 h 2643831"/>
              <a:gd name="connsiteX32" fmla="*/ 247235 w 4988047"/>
              <a:gd name="connsiteY32" fmla="*/ 210120 h 2643831"/>
              <a:gd name="connsiteX33" fmla="*/ 261303 w 4988047"/>
              <a:gd name="connsiteY33" fmla="*/ 167917 h 2643831"/>
              <a:gd name="connsiteX34" fmla="*/ 373844 w 4988047"/>
              <a:gd name="connsiteY34" fmla="*/ 97579 h 2643831"/>
              <a:gd name="connsiteX35" fmla="*/ 416047 w 4988047"/>
              <a:gd name="connsiteY35" fmla="*/ 83511 h 2643831"/>
              <a:gd name="connsiteX36" fmla="*/ 486386 w 4988047"/>
              <a:gd name="connsiteY36" fmla="*/ 27240 h 2643831"/>
              <a:gd name="connsiteX37" fmla="*/ 767740 w 4988047"/>
              <a:gd name="connsiteY37" fmla="*/ 69443 h 2643831"/>
              <a:gd name="connsiteX38" fmla="*/ 809943 w 4988047"/>
              <a:gd name="connsiteY38" fmla="*/ 181985 h 2643831"/>
              <a:gd name="connsiteX39" fmla="*/ 838078 w 4988047"/>
              <a:gd name="connsiteY39" fmla="*/ 224188 h 2643831"/>
              <a:gd name="connsiteX40" fmla="*/ 852146 w 4988047"/>
              <a:gd name="connsiteY40" fmla="*/ 266391 h 2643831"/>
              <a:gd name="connsiteX41" fmla="*/ 908417 w 4988047"/>
              <a:gd name="connsiteY41" fmla="*/ 336729 h 2643831"/>
              <a:gd name="connsiteX42" fmla="*/ 936552 w 4988047"/>
              <a:gd name="connsiteY42" fmla="*/ 378933 h 2643831"/>
              <a:gd name="connsiteX43" fmla="*/ 992823 w 4988047"/>
              <a:gd name="connsiteY43" fmla="*/ 477406 h 2643831"/>
              <a:gd name="connsiteX44" fmla="*/ 1091297 w 4988047"/>
              <a:gd name="connsiteY44" fmla="*/ 561813 h 2643831"/>
              <a:gd name="connsiteX45" fmla="*/ 1175703 w 4988047"/>
              <a:gd name="connsiteY45" fmla="*/ 646219 h 2643831"/>
              <a:gd name="connsiteX46" fmla="*/ 1217906 w 4988047"/>
              <a:gd name="connsiteY46" fmla="*/ 688422 h 2643831"/>
              <a:gd name="connsiteX47" fmla="*/ 1260109 w 4988047"/>
              <a:gd name="connsiteY47" fmla="*/ 702489 h 2643831"/>
              <a:gd name="connsiteX48" fmla="*/ 1302312 w 4988047"/>
              <a:gd name="connsiteY48" fmla="*/ 730625 h 2643831"/>
              <a:gd name="connsiteX49" fmla="*/ 1344515 w 4988047"/>
              <a:gd name="connsiteY49" fmla="*/ 744693 h 2643831"/>
              <a:gd name="connsiteX50" fmla="*/ 1414854 w 4988047"/>
              <a:gd name="connsiteY50" fmla="*/ 772828 h 2643831"/>
              <a:gd name="connsiteX51" fmla="*/ 1485192 w 4988047"/>
              <a:gd name="connsiteY51" fmla="*/ 815031 h 2643831"/>
              <a:gd name="connsiteX52" fmla="*/ 1527395 w 4988047"/>
              <a:gd name="connsiteY52" fmla="*/ 843166 h 2643831"/>
              <a:gd name="connsiteX53" fmla="*/ 1597734 w 4988047"/>
              <a:gd name="connsiteY53" fmla="*/ 871302 h 2643831"/>
              <a:gd name="connsiteX54" fmla="*/ 1654004 w 4988047"/>
              <a:gd name="connsiteY54" fmla="*/ 899437 h 2643831"/>
              <a:gd name="connsiteX55" fmla="*/ 1752478 w 4988047"/>
              <a:gd name="connsiteY55" fmla="*/ 941640 h 2643831"/>
              <a:gd name="connsiteX56" fmla="*/ 1780614 w 4988047"/>
              <a:gd name="connsiteY56" fmla="*/ 969776 h 2643831"/>
              <a:gd name="connsiteX57" fmla="*/ 2216712 w 4988047"/>
              <a:gd name="connsiteY57" fmla="*/ 941640 h 2643831"/>
              <a:gd name="connsiteX58" fmla="*/ 2301118 w 4988047"/>
              <a:gd name="connsiteY58" fmla="*/ 927573 h 2643831"/>
              <a:gd name="connsiteX59" fmla="*/ 2610607 w 4988047"/>
              <a:gd name="connsiteY59" fmla="*/ 899437 h 2643831"/>
              <a:gd name="connsiteX60" fmla="*/ 2680946 w 4988047"/>
              <a:gd name="connsiteY60" fmla="*/ 885369 h 2643831"/>
              <a:gd name="connsiteX61" fmla="*/ 2821623 w 4988047"/>
              <a:gd name="connsiteY61" fmla="*/ 857234 h 2643831"/>
              <a:gd name="connsiteX62" fmla="*/ 2863826 w 4988047"/>
              <a:gd name="connsiteY62" fmla="*/ 843166 h 2643831"/>
              <a:gd name="connsiteX63" fmla="*/ 2920097 w 4988047"/>
              <a:gd name="connsiteY63" fmla="*/ 829099 h 2643831"/>
              <a:gd name="connsiteX64" fmla="*/ 2962300 w 4988047"/>
              <a:gd name="connsiteY64" fmla="*/ 815031 h 2643831"/>
              <a:gd name="connsiteX65" fmla="*/ 3060774 w 4988047"/>
              <a:gd name="connsiteY65" fmla="*/ 800963 h 2643831"/>
              <a:gd name="connsiteX66" fmla="*/ 3102977 w 4988047"/>
              <a:gd name="connsiteY66" fmla="*/ 786896 h 2643831"/>
              <a:gd name="connsiteX67" fmla="*/ 3215518 w 4988047"/>
              <a:gd name="connsiteY67" fmla="*/ 758760 h 2643831"/>
              <a:gd name="connsiteX68" fmla="*/ 3285857 w 4988047"/>
              <a:gd name="connsiteY68" fmla="*/ 716557 h 2643831"/>
              <a:gd name="connsiteX69" fmla="*/ 3342127 w 4988047"/>
              <a:gd name="connsiteY69" fmla="*/ 688422 h 2643831"/>
              <a:gd name="connsiteX70" fmla="*/ 3384330 w 4988047"/>
              <a:gd name="connsiteY70" fmla="*/ 646219 h 2643831"/>
              <a:gd name="connsiteX71" fmla="*/ 3426534 w 4988047"/>
              <a:gd name="connsiteY71" fmla="*/ 618083 h 2643831"/>
              <a:gd name="connsiteX72" fmla="*/ 3496872 w 4988047"/>
              <a:gd name="connsiteY72" fmla="*/ 547745 h 2643831"/>
              <a:gd name="connsiteX73" fmla="*/ 3539075 w 4988047"/>
              <a:gd name="connsiteY73" fmla="*/ 533677 h 2643831"/>
              <a:gd name="connsiteX74" fmla="*/ 3707887 w 4988047"/>
              <a:gd name="connsiteY74" fmla="*/ 477406 h 2643831"/>
              <a:gd name="connsiteX75" fmla="*/ 3862632 w 4988047"/>
              <a:gd name="connsiteY75" fmla="*/ 449271 h 2643831"/>
              <a:gd name="connsiteX76" fmla="*/ 3989241 w 4988047"/>
              <a:gd name="connsiteY76" fmla="*/ 407068 h 2643831"/>
              <a:gd name="connsiteX77" fmla="*/ 4059580 w 4988047"/>
              <a:gd name="connsiteY77" fmla="*/ 393000 h 2643831"/>
              <a:gd name="connsiteX78" fmla="*/ 4101783 w 4988047"/>
              <a:gd name="connsiteY78" fmla="*/ 378933 h 2643831"/>
              <a:gd name="connsiteX79" fmla="*/ 4200257 w 4988047"/>
              <a:gd name="connsiteY79" fmla="*/ 364865 h 2643831"/>
              <a:gd name="connsiteX80" fmla="*/ 4411272 w 4988047"/>
              <a:gd name="connsiteY80" fmla="*/ 336729 h 2643831"/>
              <a:gd name="connsiteX81" fmla="*/ 4875506 w 4988047"/>
              <a:gd name="connsiteY81" fmla="*/ 364865 h 2643831"/>
              <a:gd name="connsiteX82" fmla="*/ 4903641 w 4988047"/>
              <a:gd name="connsiteY82" fmla="*/ 407068 h 2643831"/>
              <a:gd name="connsiteX83" fmla="*/ 4973980 w 4988047"/>
              <a:gd name="connsiteY83" fmla="*/ 519609 h 2643831"/>
              <a:gd name="connsiteX84" fmla="*/ 4988047 w 4988047"/>
              <a:gd name="connsiteY84" fmla="*/ 604016 h 2643831"/>
              <a:gd name="connsiteX85" fmla="*/ 4973980 w 4988047"/>
              <a:gd name="connsiteY85" fmla="*/ 955708 h 2643831"/>
              <a:gd name="connsiteX86" fmla="*/ 4959912 w 4988047"/>
              <a:gd name="connsiteY86" fmla="*/ 1011979 h 2643831"/>
              <a:gd name="connsiteX87" fmla="*/ 4945844 w 4988047"/>
              <a:gd name="connsiteY87" fmla="*/ 1082317 h 2643831"/>
              <a:gd name="connsiteX88" fmla="*/ 4903641 w 4988047"/>
              <a:gd name="connsiteY88" fmla="*/ 1194859 h 2643831"/>
              <a:gd name="connsiteX89" fmla="*/ 4875506 w 4988047"/>
              <a:gd name="connsiteY89" fmla="*/ 1265197 h 2643831"/>
              <a:gd name="connsiteX90" fmla="*/ 4847370 w 4988047"/>
              <a:gd name="connsiteY90" fmla="*/ 1476213 h 2643831"/>
              <a:gd name="connsiteX91" fmla="*/ 4833303 w 4988047"/>
              <a:gd name="connsiteY91" fmla="*/ 1518416 h 2643831"/>
              <a:gd name="connsiteX92" fmla="*/ 4805167 w 4988047"/>
              <a:gd name="connsiteY92" fmla="*/ 1630957 h 2643831"/>
              <a:gd name="connsiteX93" fmla="*/ 4791100 w 4988047"/>
              <a:gd name="connsiteY93" fmla="*/ 1799769 h 2643831"/>
              <a:gd name="connsiteX94" fmla="*/ 4762964 w 4988047"/>
              <a:gd name="connsiteY94" fmla="*/ 1912311 h 2643831"/>
              <a:gd name="connsiteX95" fmla="*/ 4734829 w 4988047"/>
              <a:gd name="connsiteY95" fmla="*/ 2038920 h 2643831"/>
              <a:gd name="connsiteX96" fmla="*/ 4706694 w 4988047"/>
              <a:gd name="connsiteY96" fmla="*/ 2095191 h 2643831"/>
              <a:gd name="connsiteX97" fmla="*/ 4650423 w 4988047"/>
              <a:gd name="connsiteY97" fmla="*/ 2235868 h 2643831"/>
              <a:gd name="connsiteX98" fmla="*/ 4594152 w 4988047"/>
              <a:gd name="connsiteY98" fmla="*/ 2320274 h 2643831"/>
              <a:gd name="connsiteX99" fmla="*/ 4537881 w 4988047"/>
              <a:gd name="connsiteY99" fmla="*/ 2390613 h 2643831"/>
              <a:gd name="connsiteX100" fmla="*/ 4495678 w 4988047"/>
              <a:gd name="connsiteY100" fmla="*/ 2404680 h 2643831"/>
              <a:gd name="connsiteX101" fmla="*/ 4467543 w 4988047"/>
              <a:gd name="connsiteY101" fmla="*/ 2432816 h 2643831"/>
              <a:gd name="connsiteX102" fmla="*/ 4383137 w 4988047"/>
              <a:gd name="connsiteY102" fmla="*/ 2489086 h 2643831"/>
              <a:gd name="connsiteX103" fmla="*/ 4369069 w 4988047"/>
              <a:gd name="connsiteY103" fmla="*/ 2531289 h 2643831"/>
              <a:gd name="connsiteX104" fmla="*/ 4340934 w 4988047"/>
              <a:gd name="connsiteY104" fmla="*/ 2559425 h 2643831"/>
              <a:gd name="connsiteX105" fmla="*/ 4214324 w 4988047"/>
              <a:gd name="connsiteY105" fmla="*/ 2629763 h 2643831"/>
              <a:gd name="connsiteX106" fmla="*/ 4158054 w 4988047"/>
              <a:gd name="connsiteY106" fmla="*/ 2643831 h 2643831"/>
              <a:gd name="connsiteX107" fmla="*/ 3792294 w 4988047"/>
              <a:gd name="connsiteY107" fmla="*/ 2629763 h 2643831"/>
              <a:gd name="connsiteX108" fmla="*/ 3707887 w 4988047"/>
              <a:gd name="connsiteY108" fmla="*/ 2601628 h 2643831"/>
              <a:gd name="connsiteX109" fmla="*/ 3651617 w 4988047"/>
              <a:gd name="connsiteY109" fmla="*/ 2587560 h 2643831"/>
              <a:gd name="connsiteX110" fmla="*/ 3609414 w 4988047"/>
              <a:gd name="connsiteY110" fmla="*/ 2573493 h 2643831"/>
              <a:gd name="connsiteX111" fmla="*/ 3328060 w 4988047"/>
              <a:gd name="connsiteY111" fmla="*/ 2559425 h 2643831"/>
              <a:gd name="connsiteX112" fmla="*/ 3243654 w 4988047"/>
              <a:gd name="connsiteY112" fmla="*/ 2531289 h 2643831"/>
              <a:gd name="connsiteX113" fmla="*/ 3201450 w 4988047"/>
              <a:gd name="connsiteY113" fmla="*/ 2517222 h 2643831"/>
              <a:gd name="connsiteX114" fmla="*/ 3159247 w 4988047"/>
              <a:gd name="connsiteY114" fmla="*/ 2489086 h 2643831"/>
              <a:gd name="connsiteX115" fmla="*/ 3074841 w 4988047"/>
              <a:gd name="connsiteY115" fmla="*/ 2460951 h 2643831"/>
              <a:gd name="connsiteX116" fmla="*/ 3032638 w 4988047"/>
              <a:gd name="connsiteY116" fmla="*/ 2446883 h 2643831"/>
              <a:gd name="connsiteX117" fmla="*/ 2934164 w 4988047"/>
              <a:gd name="connsiteY117" fmla="*/ 2432816 h 2643831"/>
              <a:gd name="connsiteX118" fmla="*/ 2863826 w 4988047"/>
              <a:gd name="connsiteY118" fmla="*/ 2418748 h 2643831"/>
              <a:gd name="connsiteX119" fmla="*/ 2779420 w 4988047"/>
              <a:gd name="connsiteY119" fmla="*/ 2404680 h 2643831"/>
              <a:gd name="connsiteX120" fmla="*/ 2680946 w 4988047"/>
              <a:gd name="connsiteY120" fmla="*/ 2320274 h 2643831"/>
              <a:gd name="connsiteX121" fmla="*/ 2652810 w 4988047"/>
              <a:gd name="connsiteY121" fmla="*/ 2292139 h 2643831"/>
              <a:gd name="connsiteX122" fmla="*/ 2610607 w 4988047"/>
              <a:gd name="connsiteY122" fmla="*/ 2278071 h 2643831"/>
              <a:gd name="connsiteX123" fmla="*/ 2568404 w 4988047"/>
              <a:gd name="connsiteY123" fmla="*/ 2249936 h 2643831"/>
              <a:gd name="connsiteX124" fmla="*/ 2469930 w 4988047"/>
              <a:gd name="connsiteY124" fmla="*/ 2221800 h 2643831"/>
              <a:gd name="connsiteX125" fmla="*/ 2427727 w 4988047"/>
              <a:gd name="connsiteY125" fmla="*/ 2207733 h 2643831"/>
              <a:gd name="connsiteX126" fmla="*/ 2399592 w 4988047"/>
              <a:gd name="connsiteY126" fmla="*/ 2179597 h 2643831"/>
              <a:gd name="connsiteX127" fmla="*/ 2315186 w 4988047"/>
              <a:gd name="connsiteY127" fmla="*/ 2151462 h 2643831"/>
              <a:gd name="connsiteX128" fmla="*/ 2272983 w 4988047"/>
              <a:gd name="connsiteY128" fmla="*/ 2137394 h 2643831"/>
              <a:gd name="connsiteX129" fmla="*/ 2230780 w 4988047"/>
              <a:gd name="connsiteY129" fmla="*/ 2123326 h 2643831"/>
              <a:gd name="connsiteX130" fmla="*/ 2188577 w 4988047"/>
              <a:gd name="connsiteY130" fmla="*/ 2109259 h 264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4988047" h="2643831">
                <a:moveTo>
                  <a:pt x="2258915" y="2123326"/>
                </a:moveTo>
                <a:cubicBezTo>
                  <a:pt x="2218747" y="2115293"/>
                  <a:pt x="2172047" y="2107113"/>
                  <a:pt x="2132306" y="2095191"/>
                </a:cubicBezTo>
                <a:cubicBezTo>
                  <a:pt x="2103900" y="2086669"/>
                  <a:pt x="2077470" y="2069331"/>
                  <a:pt x="2047900" y="2067056"/>
                </a:cubicBezTo>
                <a:lnTo>
                  <a:pt x="1865020" y="2052988"/>
                </a:lnTo>
                <a:cubicBezTo>
                  <a:pt x="1771235" y="2057677"/>
                  <a:pt x="1677215" y="2058921"/>
                  <a:pt x="1583666" y="2067056"/>
                </a:cubicBezTo>
                <a:cubicBezTo>
                  <a:pt x="1568893" y="2068341"/>
                  <a:pt x="1556119" y="2078868"/>
                  <a:pt x="1541463" y="2081123"/>
                </a:cubicBezTo>
                <a:cubicBezTo>
                  <a:pt x="1446066" y="2095799"/>
                  <a:pt x="1236464" y="2104857"/>
                  <a:pt x="1161635" y="2109259"/>
                </a:cubicBezTo>
                <a:lnTo>
                  <a:pt x="1077229" y="2137394"/>
                </a:lnTo>
                <a:cubicBezTo>
                  <a:pt x="1063161" y="2142083"/>
                  <a:pt x="1049412" y="2147866"/>
                  <a:pt x="1035026" y="2151462"/>
                </a:cubicBezTo>
                <a:cubicBezTo>
                  <a:pt x="949983" y="2172722"/>
                  <a:pt x="997097" y="2159415"/>
                  <a:pt x="894349" y="2193665"/>
                </a:cubicBezTo>
                <a:cubicBezTo>
                  <a:pt x="894344" y="2193667"/>
                  <a:pt x="809948" y="2221800"/>
                  <a:pt x="809943" y="2221800"/>
                </a:cubicBezTo>
                <a:cubicBezTo>
                  <a:pt x="608087" y="2238622"/>
                  <a:pt x="697029" y="2227882"/>
                  <a:pt x="542657" y="2249936"/>
                </a:cubicBezTo>
                <a:cubicBezTo>
                  <a:pt x="439494" y="2245247"/>
                  <a:pt x="336108" y="2244103"/>
                  <a:pt x="233167" y="2235868"/>
                </a:cubicBezTo>
                <a:cubicBezTo>
                  <a:pt x="218386" y="2234685"/>
                  <a:pt x="204227" y="2228432"/>
                  <a:pt x="190964" y="2221800"/>
                </a:cubicBezTo>
                <a:cubicBezTo>
                  <a:pt x="175842" y="2214239"/>
                  <a:pt x="162829" y="2203043"/>
                  <a:pt x="148761" y="2193665"/>
                </a:cubicBezTo>
                <a:cubicBezTo>
                  <a:pt x="139383" y="2179597"/>
                  <a:pt x="132581" y="2163417"/>
                  <a:pt x="120626" y="2151462"/>
                </a:cubicBezTo>
                <a:cubicBezTo>
                  <a:pt x="47512" y="2078347"/>
                  <a:pt x="105970" y="2164794"/>
                  <a:pt x="50287" y="2095191"/>
                </a:cubicBezTo>
                <a:cubicBezTo>
                  <a:pt x="39725" y="2081989"/>
                  <a:pt x="31530" y="2067056"/>
                  <a:pt x="22152" y="2052988"/>
                </a:cubicBezTo>
                <a:cubicBezTo>
                  <a:pt x="6298" y="1926155"/>
                  <a:pt x="0" y="1946748"/>
                  <a:pt x="22152" y="1813837"/>
                </a:cubicBezTo>
                <a:cubicBezTo>
                  <a:pt x="24590" y="1799210"/>
                  <a:pt x="26957" y="1783213"/>
                  <a:pt x="36220" y="1771634"/>
                </a:cubicBezTo>
                <a:cubicBezTo>
                  <a:pt x="46782" y="1758432"/>
                  <a:pt x="65699" y="1754632"/>
                  <a:pt x="78423" y="1743499"/>
                </a:cubicBezTo>
                <a:cubicBezTo>
                  <a:pt x="103377" y="1721664"/>
                  <a:pt x="148761" y="1673160"/>
                  <a:pt x="148761" y="1673160"/>
                </a:cubicBezTo>
                <a:cubicBezTo>
                  <a:pt x="194045" y="1537311"/>
                  <a:pt x="121430" y="1748521"/>
                  <a:pt x="190964" y="1574686"/>
                </a:cubicBezTo>
                <a:cubicBezTo>
                  <a:pt x="201978" y="1547150"/>
                  <a:pt x="219100" y="1490280"/>
                  <a:pt x="219100" y="1490280"/>
                </a:cubicBezTo>
                <a:cubicBezTo>
                  <a:pt x="203621" y="1165235"/>
                  <a:pt x="236207" y="1288385"/>
                  <a:pt x="176897" y="1110453"/>
                </a:cubicBezTo>
                <a:lnTo>
                  <a:pt x="176897" y="1110453"/>
                </a:lnTo>
                <a:cubicBezTo>
                  <a:pt x="172208" y="1091696"/>
                  <a:pt x="167023" y="1073056"/>
                  <a:pt x="162829" y="1054182"/>
                </a:cubicBezTo>
                <a:cubicBezTo>
                  <a:pt x="157642" y="1030841"/>
                  <a:pt x="155052" y="1006911"/>
                  <a:pt x="148761" y="983843"/>
                </a:cubicBezTo>
                <a:cubicBezTo>
                  <a:pt x="140958" y="955231"/>
                  <a:pt x="120626" y="899437"/>
                  <a:pt x="120626" y="899437"/>
                </a:cubicBezTo>
                <a:cubicBezTo>
                  <a:pt x="125315" y="735314"/>
                  <a:pt x="122101" y="570774"/>
                  <a:pt x="134694" y="407068"/>
                </a:cubicBezTo>
                <a:cubicBezTo>
                  <a:pt x="136302" y="386159"/>
                  <a:pt x="154568" y="370072"/>
                  <a:pt x="162829" y="350797"/>
                </a:cubicBezTo>
                <a:cubicBezTo>
                  <a:pt x="182508" y="304879"/>
                  <a:pt x="171709" y="298976"/>
                  <a:pt x="205032" y="252323"/>
                </a:cubicBezTo>
                <a:cubicBezTo>
                  <a:pt x="216595" y="236134"/>
                  <a:pt x="233167" y="224188"/>
                  <a:pt x="247235" y="210120"/>
                </a:cubicBezTo>
                <a:cubicBezTo>
                  <a:pt x="251924" y="196052"/>
                  <a:pt x="251810" y="179309"/>
                  <a:pt x="261303" y="167917"/>
                </a:cubicBezTo>
                <a:cubicBezTo>
                  <a:pt x="283743" y="140989"/>
                  <a:pt x="341867" y="111284"/>
                  <a:pt x="373844" y="97579"/>
                </a:cubicBezTo>
                <a:cubicBezTo>
                  <a:pt x="387474" y="91738"/>
                  <a:pt x="402784" y="90143"/>
                  <a:pt x="416047" y="83511"/>
                </a:cubicBezTo>
                <a:cubicBezTo>
                  <a:pt x="451540" y="65764"/>
                  <a:pt x="460216" y="53410"/>
                  <a:pt x="486386" y="27240"/>
                </a:cubicBezTo>
                <a:cubicBezTo>
                  <a:pt x="502586" y="28193"/>
                  <a:pt x="709871" y="0"/>
                  <a:pt x="767740" y="69443"/>
                </a:cubicBezTo>
                <a:cubicBezTo>
                  <a:pt x="809108" y="119085"/>
                  <a:pt x="786560" y="127425"/>
                  <a:pt x="809943" y="181985"/>
                </a:cubicBezTo>
                <a:cubicBezTo>
                  <a:pt x="816603" y="197525"/>
                  <a:pt x="830517" y="209066"/>
                  <a:pt x="838078" y="224188"/>
                </a:cubicBezTo>
                <a:cubicBezTo>
                  <a:pt x="844710" y="237451"/>
                  <a:pt x="845514" y="253128"/>
                  <a:pt x="852146" y="266391"/>
                </a:cubicBezTo>
                <a:cubicBezTo>
                  <a:pt x="881016" y="324130"/>
                  <a:pt x="873521" y="293109"/>
                  <a:pt x="908417" y="336729"/>
                </a:cubicBezTo>
                <a:cubicBezTo>
                  <a:pt x="918979" y="349932"/>
                  <a:pt x="928164" y="364253"/>
                  <a:pt x="936552" y="378933"/>
                </a:cubicBezTo>
                <a:cubicBezTo>
                  <a:pt x="959362" y="418851"/>
                  <a:pt x="963444" y="443131"/>
                  <a:pt x="992823" y="477406"/>
                </a:cubicBezTo>
                <a:cubicBezTo>
                  <a:pt x="1100787" y="603363"/>
                  <a:pt x="1001695" y="482166"/>
                  <a:pt x="1091297" y="561813"/>
                </a:cubicBezTo>
                <a:cubicBezTo>
                  <a:pt x="1121036" y="588248"/>
                  <a:pt x="1147568" y="618084"/>
                  <a:pt x="1175703" y="646219"/>
                </a:cubicBezTo>
                <a:cubicBezTo>
                  <a:pt x="1189771" y="660287"/>
                  <a:pt x="1199032" y="682131"/>
                  <a:pt x="1217906" y="688422"/>
                </a:cubicBezTo>
                <a:lnTo>
                  <a:pt x="1260109" y="702489"/>
                </a:lnTo>
                <a:cubicBezTo>
                  <a:pt x="1274177" y="711868"/>
                  <a:pt x="1287190" y="723064"/>
                  <a:pt x="1302312" y="730625"/>
                </a:cubicBezTo>
                <a:cubicBezTo>
                  <a:pt x="1315575" y="737257"/>
                  <a:pt x="1330630" y="739486"/>
                  <a:pt x="1344515" y="744693"/>
                </a:cubicBezTo>
                <a:cubicBezTo>
                  <a:pt x="1368160" y="753560"/>
                  <a:pt x="1392268" y="761535"/>
                  <a:pt x="1414854" y="772828"/>
                </a:cubicBezTo>
                <a:cubicBezTo>
                  <a:pt x="1439310" y="785056"/>
                  <a:pt x="1462006" y="800540"/>
                  <a:pt x="1485192" y="815031"/>
                </a:cubicBezTo>
                <a:cubicBezTo>
                  <a:pt x="1499529" y="823992"/>
                  <a:pt x="1512273" y="835605"/>
                  <a:pt x="1527395" y="843166"/>
                </a:cubicBezTo>
                <a:cubicBezTo>
                  <a:pt x="1549982" y="854459"/>
                  <a:pt x="1574658" y="861046"/>
                  <a:pt x="1597734" y="871302"/>
                </a:cubicBezTo>
                <a:cubicBezTo>
                  <a:pt x="1616897" y="879819"/>
                  <a:pt x="1634913" y="890759"/>
                  <a:pt x="1654004" y="899437"/>
                </a:cubicBezTo>
                <a:cubicBezTo>
                  <a:pt x="1686515" y="914215"/>
                  <a:pt x="1719653" y="927572"/>
                  <a:pt x="1752478" y="941640"/>
                </a:cubicBezTo>
                <a:cubicBezTo>
                  <a:pt x="1761857" y="951019"/>
                  <a:pt x="1767351" y="969776"/>
                  <a:pt x="1780614" y="969776"/>
                </a:cubicBezTo>
                <a:cubicBezTo>
                  <a:pt x="1926282" y="969776"/>
                  <a:pt x="2216712" y="941640"/>
                  <a:pt x="2216712" y="941640"/>
                </a:cubicBezTo>
                <a:cubicBezTo>
                  <a:pt x="2244847" y="936951"/>
                  <a:pt x="2272736" y="930411"/>
                  <a:pt x="2301118" y="927573"/>
                </a:cubicBezTo>
                <a:cubicBezTo>
                  <a:pt x="2494410" y="908244"/>
                  <a:pt x="2456518" y="923143"/>
                  <a:pt x="2610607" y="899437"/>
                </a:cubicBezTo>
                <a:cubicBezTo>
                  <a:pt x="2634240" y="895801"/>
                  <a:pt x="2657421" y="889646"/>
                  <a:pt x="2680946" y="885369"/>
                </a:cubicBezTo>
                <a:cubicBezTo>
                  <a:pt x="2756950" y="871550"/>
                  <a:pt x="2756303" y="875897"/>
                  <a:pt x="2821623" y="857234"/>
                </a:cubicBezTo>
                <a:cubicBezTo>
                  <a:pt x="2835881" y="853160"/>
                  <a:pt x="2849568" y="847240"/>
                  <a:pt x="2863826" y="843166"/>
                </a:cubicBezTo>
                <a:cubicBezTo>
                  <a:pt x="2882416" y="837855"/>
                  <a:pt x="2901507" y="834410"/>
                  <a:pt x="2920097" y="829099"/>
                </a:cubicBezTo>
                <a:cubicBezTo>
                  <a:pt x="2934355" y="825025"/>
                  <a:pt x="2947759" y="817939"/>
                  <a:pt x="2962300" y="815031"/>
                </a:cubicBezTo>
                <a:cubicBezTo>
                  <a:pt x="2994814" y="808528"/>
                  <a:pt x="3027949" y="805652"/>
                  <a:pt x="3060774" y="800963"/>
                </a:cubicBezTo>
                <a:cubicBezTo>
                  <a:pt x="3074842" y="796274"/>
                  <a:pt x="3088671" y="790798"/>
                  <a:pt x="3102977" y="786896"/>
                </a:cubicBezTo>
                <a:cubicBezTo>
                  <a:pt x="3140283" y="776722"/>
                  <a:pt x="3215518" y="758760"/>
                  <a:pt x="3215518" y="758760"/>
                </a:cubicBezTo>
                <a:cubicBezTo>
                  <a:pt x="3238964" y="744692"/>
                  <a:pt x="3261955" y="729836"/>
                  <a:pt x="3285857" y="716557"/>
                </a:cubicBezTo>
                <a:cubicBezTo>
                  <a:pt x="3304189" y="706373"/>
                  <a:pt x="3325063" y="700611"/>
                  <a:pt x="3342127" y="688422"/>
                </a:cubicBezTo>
                <a:cubicBezTo>
                  <a:pt x="3358316" y="676858"/>
                  <a:pt x="3369046" y="658955"/>
                  <a:pt x="3384330" y="646219"/>
                </a:cubicBezTo>
                <a:cubicBezTo>
                  <a:pt x="3397319" y="635395"/>
                  <a:pt x="3413810" y="629217"/>
                  <a:pt x="3426534" y="618083"/>
                </a:cubicBezTo>
                <a:cubicBezTo>
                  <a:pt x="3451488" y="596249"/>
                  <a:pt x="3470346" y="567640"/>
                  <a:pt x="3496872" y="547745"/>
                </a:cubicBezTo>
                <a:cubicBezTo>
                  <a:pt x="3508735" y="538848"/>
                  <a:pt x="3525190" y="538884"/>
                  <a:pt x="3539075" y="533677"/>
                </a:cubicBezTo>
                <a:cubicBezTo>
                  <a:pt x="3620062" y="503307"/>
                  <a:pt x="3613588" y="498361"/>
                  <a:pt x="3707887" y="477406"/>
                </a:cubicBezTo>
                <a:cubicBezTo>
                  <a:pt x="3759066" y="466033"/>
                  <a:pt x="3811770" y="461986"/>
                  <a:pt x="3862632" y="449271"/>
                </a:cubicBezTo>
                <a:cubicBezTo>
                  <a:pt x="3905790" y="438482"/>
                  <a:pt x="3945619" y="415793"/>
                  <a:pt x="3989241" y="407068"/>
                </a:cubicBezTo>
                <a:cubicBezTo>
                  <a:pt x="4012687" y="402379"/>
                  <a:pt x="4036383" y="398799"/>
                  <a:pt x="4059580" y="393000"/>
                </a:cubicBezTo>
                <a:cubicBezTo>
                  <a:pt x="4073966" y="389404"/>
                  <a:pt x="4087242" y="381841"/>
                  <a:pt x="4101783" y="378933"/>
                </a:cubicBezTo>
                <a:cubicBezTo>
                  <a:pt x="4134297" y="372430"/>
                  <a:pt x="4167550" y="370316"/>
                  <a:pt x="4200257" y="364865"/>
                </a:cubicBezTo>
                <a:cubicBezTo>
                  <a:pt x="4375082" y="335727"/>
                  <a:pt x="4131944" y="364662"/>
                  <a:pt x="4411272" y="336729"/>
                </a:cubicBezTo>
                <a:cubicBezTo>
                  <a:pt x="4566017" y="346108"/>
                  <a:pt x="4722036" y="342940"/>
                  <a:pt x="4875506" y="364865"/>
                </a:cubicBezTo>
                <a:cubicBezTo>
                  <a:pt x="4892243" y="367256"/>
                  <a:pt x="4896774" y="391618"/>
                  <a:pt x="4903641" y="407068"/>
                </a:cubicBezTo>
                <a:cubicBezTo>
                  <a:pt x="4952983" y="518086"/>
                  <a:pt x="4898060" y="468996"/>
                  <a:pt x="4973980" y="519609"/>
                </a:cubicBezTo>
                <a:cubicBezTo>
                  <a:pt x="4978669" y="547745"/>
                  <a:pt x="4988047" y="575492"/>
                  <a:pt x="4988047" y="604016"/>
                </a:cubicBezTo>
                <a:cubicBezTo>
                  <a:pt x="4988047" y="721340"/>
                  <a:pt x="4982052" y="838662"/>
                  <a:pt x="4973980" y="955708"/>
                </a:cubicBezTo>
                <a:cubicBezTo>
                  <a:pt x="4972650" y="974996"/>
                  <a:pt x="4964106" y="993105"/>
                  <a:pt x="4959912" y="1011979"/>
                </a:cubicBezTo>
                <a:cubicBezTo>
                  <a:pt x="4954725" y="1035320"/>
                  <a:pt x="4950121" y="1058792"/>
                  <a:pt x="4945844" y="1082317"/>
                </a:cubicBezTo>
                <a:cubicBezTo>
                  <a:pt x="4927791" y="1181612"/>
                  <a:pt x="4952786" y="1145714"/>
                  <a:pt x="4903641" y="1194859"/>
                </a:cubicBezTo>
                <a:cubicBezTo>
                  <a:pt x="4894263" y="1218305"/>
                  <a:pt x="4882150" y="1240835"/>
                  <a:pt x="4875506" y="1265197"/>
                </a:cubicBezTo>
                <a:cubicBezTo>
                  <a:pt x="4860636" y="1319722"/>
                  <a:pt x="4855390" y="1428093"/>
                  <a:pt x="4847370" y="1476213"/>
                </a:cubicBezTo>
                <a:cubicBezTo>
                  <a:pt x="4844932" y="1490840"/>
                  <a:pt x="4836899" y="1504030"/>
                  <a:pt x="4833303" y="1518416"/>
                </a:cubicBezTo>
                <a:lnTo>
                  <a:pt x="4805167" y="1630957"/>
                </a:lnTo>
                <a:cubicBezTo>
                  <a:pt x="4800478" y="1687228"/>
                  <a:pt x="4797697" y="1743690"/>
                  <a:pt x="4791100" y="1799769"/>
                </a:cubicBezTo>
                <a:cubicBezTo>
                  <a:pt x="4779577" y="1897716"/>
                  <a:pt x="4781212" y="1839320"/>
                  <a:pt x="4762964" y="1912311"/>
                </a:cubicBezTo>
                <a:cubicBezTo>
                  <a:pt x="4756277" y="1939061"/>
                  <a:pt x="4745663" y="2010029"/>
                  <a:pt x="4734829" y="2038920"/>
                </a:cubicBezTo>
                <a:cubicBezTo>
                  <a:pt x="4727466" y="2058556"/>
                  <a:pt x="4714482" y="2075720"/>
                  <a:pt x="4706694" y="2095191"/>
                </a:cubicBezTo>
                <a:cubicBezTo>
                  <a:pt x="4674489" y="2175704"/>
                  <a:pt x="4690009" y="2169891"/>
                  <a:pt x="4650423" y="2235868"/>
                </a:cubicBezTo>
                <a:cubicBezTo>
                  <a:pt x="4633026" y="2264864"/>
                  <a:pt x="4612909" y="2292139"/>
                  <a:pt x="4594152" y="2320274"/>
                </a:cubicBezTo>
                <a:cubicBezTo>
                  <a:pt x="4581373" y="2339443"/>
                  <a:pt x="4560154" y="2377249"/>
                  <a:pt x="4537881" y="2390613"/>
                </a:cubicBezTo>
                <a:cubicBezTo>
                  <a:pt x="4525166" y="2398242"/>
                  <a:pt x="4509746" y="2399991"/>
                  <a:pt x="4495678" y="2404680"/>
                </a:cubicBezTo>
                <a:cubicBezTo>
                  <a:pt x="4486300" y="2414059"/>
                  <a:pt x="4478154" y="2424858"/>
                  <a:pt x="4467543" y="2432816"/>
                </a:cubicBezTo>
                <a:cubicBezTo>
                  <a:pt x="4440492" y="2453105"/>
                  <a:pt x="4383137" y="2489086"/>
                  <a:pt x="4383137" y="2489086"/>
                </a:cubicBezTo>
                <a:cubicBezTo>
                  <a:pt x="4378448" y="2503154"/>
                  <a:pt x="4376698" y="2518573"/>
                  <a:pt x="4369069" y="2531289"/>
                </a:cubicBezTo>
                <a:cubicBezTo>
                  <a:pt x="4362245" y="2542662"/>
                  <a:pt x="4351545" y="2551467"/>
                  <a:pt x="4340934" y="2559425"/>
                </a:cubicBezTo>
                <a:cubicBezTo>
                  <a:pt x="4278923" y="2605933"/>
                  <a:pt x="4273375" y="2612891"/>
                  <a:pt x="4214324" y="2629763"/>
                </a:cubicBezTo>
                <a:cubicBezTo>
                  <a:pt x="4195734" y="2635074"/>
                  <a:pt x="4176811" y="2639142"/>
                  <a:pt x="4158054" y="2643831"/>
                </a:cubicBezTo>
                <a:cubicBezTo>
                  <a:pt x="4036134" y="2639142"/>
                  <a:pt x="3913771" y="2641151"/>
                  <a:pt x="3792294" y="2629763"/>
                </a:cubicBezTo>
                <a:cubicBezTo>
                  <a:pt x="3762766" y="2626995"/>
                  <a:pt x="3736659" y="2608821"/>
                  <a:pt x="3707887" y="2601628"/>
                </a:cubicBezTo>
                <a:cubicBezTo>
                  <a:pt x="3689130" y="2596939"/>
                  <a:pt x="3670207" y="2592871"/>
                  <a:pt x="3651617" y="2587560"/>
                </a:cubicBezTo>
                <a:cubicBezTo>
                  <a:pt x="3637359" y="2583486"/>
                  <a:pt x="3624187" y="2574778"/>
                  <a:pt x="3609414" y="2573493"/>
                </a:cubicBezTo>
                <a:cubicBezTo>
                  <a:pt x="3515865" y="2565358"/>
                  <a:pt x="3421845" y="2564114"/>
                  <a:pt x="3328060" y="2559425"/>
                </a:cubicBezTo>
                <a:lnTo>
                  <a:pt x="3243654" y="2531289"/>
                </a:lnTo>
                <a:lnTo>
                  <a:pt x="3201450" y="2517222"/>
                </a:lnTo>
                <a:cubicBezTo>
                  <a:pt x="3187382" y="2507843"/>
                  <a:pt x="3174697" y="2495953"/>
                  <a:pt x="3159247" y="2489086"/>
                </a:cubicBezTo>
                <a:cubicBezTo>
                  <a:pt x="3132146" y="2477041"/>
                  <a:pt x="3102976" y="2470329"/>
                  <a:pt x="3074841" y="2460951"/>
                </a:cubicBezTo>
                <a:cubicBezTo>
                  <a:pt x="3060773" y="2456262"/>
                  <a:pt x="3047318" y="2448980"/>
                  <a:pt x="3032638" y="2446883"/>
                </a:cubicBezTo>
                <a:cubicBezTo>
                  <a:pt x="2999813" y="2442194"/>
                  <a:pt x="2966871" y="2438267"/>
                  <a:pt x="2934164" y="2432816"/>
                </a:cubicBezTo>
                <a:cubicBezTo>
                  <a:pt x="2910579" y="2428885"/>
                  <a:pt x="2887351" y="2423025"/>
                  <a:pt x="2863826" y="2418748"/>
                </a:cubicBezTo>
                <a:cubicBezTo>
                  <a:pt x="2835763" y="2413645"/>
                  <a:pt x="2807555" y="2409369"/>
                  <a:pt x="2779420" y="2404680"/>
                </a:cubicBezTo>
                <a:cubicBezTo>
                  <a:pt x="2643976" y="2269236"/>
                  <a:pt x="2788063" y="2405966"/>
                  <a:pt x="2680946" y="2320274"/>
                </a:cubicBezTo>
                <a:cubicBezTo>
                  <a:pt x="2670589" y="2311989"/>
                  <a:pt x="2664183" y="2298963"/>
                  <a:pt x="2652810" y="2292139"/>
                </a:cubicBezTo>
                <a:cubicBezTo>
                  <a:pt x="2640094" y="2284510"/>
                  <a:pt x="2623870" y="2284703"/>
                  <a:pt x="2610607" y="2278071"/>
                </a:cubicBezTo>
                <a:cubicBezTo>
                  <a:pt x="2595485" y="2270510"/>
                  <a:pt x="2583526" y="2257497"/>
                  <a:pt x="2568404" y="2249936"/>
                </a:cubicBezTo>
                <a:cubicBezTo>
                  <a:pt x="2545917" y="2238692"/>
                  <a:pt x="2490965" y="2227810"/>
                  <a:pt x="2469930" y="2221800"/>
                </a:cubicBezTo>
                <a:cubicBezTo>
                  <a:pt x="2455672" y="2217726"/>
                  <a:pt x="2441795" y="2212422"/>
                  <a:pt x="2427727" y="2207733"/>
                </a:cubicBezTo>
                <a:cubicBezTo>
                  <a:pt x="2418349" y="2198354"/>
                  <a:pt x="2411455" y="2185529"/>
                  <a:pt x="2399592" y="2179597"/>
                </a:cubicBezTo>
                <a:cubicBezTo>
                  <a:pt x="2373066" y="2166334"/>
                  <a:pt x="2343321" y="2160840"/>
                  <a:pt x="2315186" y="2151462"/>
                </a:cubicBezTo>
                <a:lnTo>
                  <a:pt x="2272983" y="2137394"/>
                </a:lnTo>
                <a:lnTo>
                  <a:pt x="2230780" y="2123326"/>
                </a:lnTo>
                <a:lnTo>
                  <a:pt x="2188577" y="210925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830827" y="2096086"/>
            <a:ext cx="710650" cy="2237939"/>
          </a:xfrm>
          <a:custGeom>
            <a:avLst/>
            <a:gdLst>
              <a:gd name="connsiteX0" fmla="*/ 710650 w 710650"/>
              <a:gd name="connsiteY0" fmla="*/ 2166425 h 2237939"/>
              <a:gd name="connsiteX1" fmla="*/ 555905 w 710650"/>
              <a:gd name="connsiteY1" fmla="*/ 2208628 h 2237939"/>
              <a:gd name="connsiteX2" fmla="*/ 513702 w 710650"/>
              <a:gd name="connsiteY2" fmla="*/ 2236763 h 2237939"/>
              <a:gd name="connsiteX3" fmla="*/ 387093 w 710650"/>
              <a:gd name="connsiteY3" fmla="*/ 2222696 h 2237939"/>
              <a:gd name="connsiteX4" fmla="*/ 330822 w 710650"/>
              <a:gd name="connsiteY4" fmla="*/ 2166425 h 2237939"/>
              <a:gd name="connsiteX5" fmla="*/ 232348 w 710650"/>
              <a:gd name="connsiteY5" fmla="*/ 2138289 h 2237939"/>
              <a:gd name="connsiteX6" fmla="*/ 190145 w 710650"/>
              <a:gd name="connsiteY6" fmla="*/ 1983545 h 2237939"/>
              <a:gd name="connsiteX7" fmla="*/ 147942 w 710650"/>
              <a:gd name="connsiteY7" fmla="*/ 1899139 h 2237939"/>
              <a:gd name="connsiteX8" fmla="*/ 133875 w 710650"/>
              <a:gd name="connsiteY8" fmla="*/ 1842868 h 2237939"/>
              <a:gd name="connsiteX9" fmla="*/ 63536 w 710650"/>
              <a:gd name="connsiteY9" fmla="*/ 1786597 h 2237939"/>
              <a:gd name="connsiteX10" fmla="*/ 35401 w 710650"/>
              <a:gd name="connsiteY10" fmla="*/ 1744394 h 2237939"/>
              <a:gd name="connsiteX11" fmla="*/ 35401 w 710650"/>
              <a:gd name="connsiteY11" fmla="*/ 1448972 h 2237939"/>
              <a:gd name="connsiteX12" fmla="*/ 105739 w 710650"/>
              <a:gd name="connsiteY12" fmla="*/ 1364566 h 2237939"/>
              <a:gd name="connsiteX13" fmla="*/ 190145 w 710650"/>
              <a:gd name="connsiteY13" fmla="*/ 1223889 h 2237939"/>
              <a:gd name="connsiteX14" fmla="*/ 260484 w 710650"/>
              <a:gd name="connsiteY14" fmla="*/ 1167619 h 2237939"/>
              <a:gd name="connsiteX15" fmla="*/ 288619 w 710650"/>
              <a:gd name="connsiteY15" fmla="*/ 1139483 h 2237939"/>
              <a:gd name="connsiteX16" fmla="*/ 344890 w 710650"/>
              <a:gd name="connsiteY16" fmla="*/ 1055077 h 2237939"/>
              <a:gd name="connsiteX17" fmla="*/ 373025 w 710650"/>
              <a:gd name="connsiteY17" fmla="*/ 1012874 h 2237939"/>
              <a:gd name="connsiteX18" fmla="*/ 387093 w 710650"/>
              <a:gd name="connsiteY18" fmla="*/ 970671 h 2237939"/>
              <a:gd name="connsiteX19" fmla="*/ 429296 w 710650"/>
              <a:gd name="connsiteY19" fmla="*/ 928468 h 2237939"/>
              <a:gd name="connsiteX20" fmla="*/ 471499 w 710650"/>
              <a:gd name="connsiteY20" fmla="*/ 844062 h 2237939"/>
              <a:gd name="connsiteX21" fmla="*/ 443364 w 710650"/>
              <a:gd name="connsiteY21" fmla="*/ 675249 h 2237939"/>
              <a:gd name="connsiteX22" fmla="*/ 415228 w 710650"/>
              <a:gd name="connsiteY22" fmla="*/ 590843 h 2237939"/>
              <a:gd name="connsiteX23" fmla="*/ 443364 w 710650"/>
              <a:gd name="connsiteY23" fmla="*/ 211016 h 2237939"/>
              <a:gd name="connsiteX24" fmla="*/ 485567 w 710650"/>
              <a:gd name="connsiteY24" fmla="*/ 126609 h 2237939"/>
              <a:gd name="connsiteX25" fmla="*/ 569973 w 710650"/>
              <a:gd name="connsiteY25" fmla="*/ 70339 h 2237939"/>
              <a:gd name="connsiteX26" fmla="*/ 640311 w 710650"/>
              <a:gd name="connsiteY26" fmla="*/ 28136 h 2237939"/>
              <a:gd name="connsiteX27" fmla="*/ 668447 w 710650"/>
              <a:gd name="connsiteY27" fmla="*/ 0 h 223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10650" h="2237939">
                <a:moveTo>
                  <a:pt x="710650" y="2166425"/>
                </a:moveTo>
                <a:cubicBezTo>
                  <a:pt x="672897" y="2173975"/>
                  <a:pt x="586506" y="2188227"/>
                  <a:pt x="555905" y="2208628"/>
                </a:cubicBezTo>
                <a:lnTo>
                  <a:pt x="513702" y="2236763"/>
                </a:lnTo>
                <a:cubicBezTo>
                  <a:pt x="471499" y="2232074"/>
                  <a:pt x="426725" y="2237939"/>
                  <a:pt x="387093" y="2222696"/>
                </a:cubicBezTo>
                <a:cubicBezTo>
                  <a:pt x="362335" y="2213174"/>
                  <a:pt x="356556" y="2172859"/>
                  <a:pt x="330822" y="2166425"/>
                </a:cubicBezTo>
                <a:cubicBezTo>
                  <a:pt x="260165" y="2148760"/>
                  <a:pt x="292893" y="2158471"/>
                  <a:pt x="232348" y="2138289"/>
                </a:cubicBezTo>
                <a:cubicBezTo>
                  <a:pt x="178725" y="2057853"/>
                  <a:pt x="216412" y="2128016"/>
                  <a:pt x="190145" y="1983545"/>
                </a:cubicBezTo>
                <a:cubicBezTo>
                  <a:pt x="182864" y="1943501"/>
                  <a:pt x="170470" y="1932930"/>
                  <a:pt x="147942" y="1899139"/>
                </a:cubicBezTo>
                <a:cubicBezTo>
                  <a:pt x="143253" y="1880382"/>
                  <a:pt x="142521" y="1860161"/>
                  <a:pt x="133875" y="1842868"/>
                </a:cubicBezTo>
                <a:cubicBezTo>
                  <a:pt x="123852" y="1822822"/>
                  <a:pt x="78446" y="1796537"/>
                  <a:pt x="63536" y="1786597"/>
                </a:cubicBezTo>
                <a:cubicBezTo>
                  <a:pt x="54158" y="1772529"/>
                  <a:pt x="42061" y="1759934"/>
                  <a:pt x="35401" y="1744394"/>
                </a:cubicBezTo>
                <a:cubicBezTo>
                  <a:pt x="0" y="1661791"/>
                  <a:pt x="28315" y="1496212"/>
                  <a:pt x="35401" y="1448972"/>
                </a:cubicBezTo>
                <a:cubicBezTo>
                  <a:pt x="39405" y="1422280"/>
                  <a:pt x="92961" y="1380994"/>
                  <a:pt x="105739" y="1364566"/>
                </a:cubicBezTo>
                <a:cubicBezTo>
                  <a:pt x="268507" y="1155294"/>
                  <a:pt x="88056" y="1377022"/>
                  <a:pt x="190145" y="1223889"/>
                </a:cubicBezTo>
                <a:cubicBezTo>
                  <a:pt x="209554" y="1194776"/>
                  <a:pt x="233610" y="1189118"/>
                  <a:pt x="260484" y="1167619"/>
                </a:cubicBezTo>
                <a:cubicBezTo>
                  <a:pt x="270841" y="1159333"/>
                  <a:pt x="280661" y="1150094"/>
                  <a:pt x="288619" y="1139483"/>
                </a:cubicBezTo>
                <a:cubicBezTo>
                  <a:pt x="308908" y="1112431"/>
                  <a:pt x="326133" y="1083212"/>
                  <a:pt x="344890" y="1055077"/>
                </a:cubicBezTo>
                <a:cubicBezTo>
                  <a:pt x="354268" y="1041009"/>
                  <a:pt x="367678" y="1028914"/>
                  <a:pt x="373025" y="1012874"/>
                </a:cubicBezTo>
                <a:cubicBezTo>
                  <a:pt x="377714" y="998806"/>
                  <a:pt x="378868" y="983009"/>
                  <a:pt x="387093" y="970671"/>
                </a:cubicBezTo>
                <a:cubicBezTo>
                  <a:pt x="398129" y="954118"/>
                  <a:pt x="416560" y="943752"/>
                  <a:pt x="429296" y="928468"/>
                </a:cubicBezTo>
                <a:cubicBezTo>
                  <a:pt x="459596" y="892108"/>
                  <a:pt x="457400" y="886358"/>
                  <a:pt x="471499" y="844062"/>
                </a:cubicBezTo>
                <a:cubicBezTo>
                  <a:pt x="461526" y="764278"/>
                  <a:pt x="463279" y="741633"/>
                  <a:pt x="443364" y="675249"/>
                </a:cubicBezTo>
                <a:cubicBezTo>
                  <a:pt x="434842" y="646842"/>
                  <a:pt x="415228" y="590843"/>
                  <a:pt x="415228" y="590843"/>
                </a:cubicBezTo>
                <a:cubicBezTo>
                  <a:pt x="424607" y="464234"/>
                  <a:pt x="431135" y="337382"/>
                  <a:pt x="443364" y="211016"/>
                </a:cubicBezTo>
                <a:cubicBezTo>
                  <a:pt x="447636" y="166872"/>
                  <a:pt x="452686" y="151270"/>
                  <a:pt x="485567" y="126609"/>
                </a:cubicBezTo>
                <a:cubicBezTo>
                  <a:pt x="512619" y="106320"/>
                  <a:pt x="546063" y="94250"/>
                  <a:pt x="569973" y="70339"/>
                </a:cubicBezTo>
                <a:cubicBezTo>
                  <a:pt x="608593" y="31717"/>
                  <a:pt x="585525" y="46397"/>
                  <a:pt x="640311" y="28136"/>
                </a:cubicBezTo>
                <a:lnTo>
                  <a:pt x="66844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313030" y="2658794"/>
            <a:ext cx="711245" cy="1392701"/>
          </a:xfrm>
          <a:custGeom>
            <a:avLst/>
            <a:gdLst>
              <a:gd name="connsiteX0" fmla="*/ 188632 w 711245"/>
              <a:gd name="connsiteY0" fmla="*/ 1280160 h 1392701"/>
              <a:gd name="connsiteX1" fmla="*/ 104225 w 711245"/>
              <a:gd name="connsiteY1" fmla="*/ 1223889 h 1392701"/>
              <a:gd name="connsiteX2" fmla="*/ 33887 w 711245"/>
              <a:gd name="connsiteY2" fmla="*/ 1167618 h 1392701"/>
              <a:gd name="connsiteX3" fmla="*/ 5752 w 711245"/>
              <a:gd name="connsiteY3" fmla="*/ 1125415 h 1392701"/>
              <a:gd name="connsiteX4" fmla="*/ 19819 w 711245"/>
              <a:gd name="connsiteY4" fmla="*/ 928468 h 1392701"/>
              <a:gd name="connsiteX5" fmla="*/ 90158 w 711245"/>
              <a:gd name="connsiteY5" fmla="*/ 858129 h 1392701"/>
              <a:gd name="connsiteX6" fmla="*/ 118293 w 711245"/>
              <a:gd name="connsiteY6" fmla="*/ 815926 h 1392701"/>
              <a:gd name="connsiteX7" fmla="*/ 188632 w 711245"/>
              <a:gd name="connsiteY7" fmla="*/ 759655 h 1392701"/>
              <a:gd name="connsiteX8" fmla="*/ 258970 w 711245"/>
              <a:gd name="connsiteY8" fmla="*/ 633046 h 1392701"/>
              <a:gd name="connsiteX9" fmla="*/ 244902 w 711245"/>
              <a:gd name="connsiteY9" fmla="*/ 492369 h 1392701"/>
              <a:gd name="connsiteX10" fmla="*/ 216767 w 711245"/>
              <a:gd name="connsiteY10" fmla="*/ 450166 h 1392701"/>
              <a:gd name="connsiteX11" fmla="*/ 188632 w 711245"/>
              <a:gd name="connsiteY11" fmla="*/ 365760 h 1392701"/>
              <a:gd name="connsiteX12" fmla="*/ 202699 w 711245"/>
              <a:gd name="connsiteY12" fmla="*/ 126609 h 1392701"/>
              <a:gd name="connsiteX13" fmla="*/ 230835 w 711245"/>
              <a:gd name="connsiteY13" fmla="*/ 98474 h 1392701"/>
              <a:gd name="connsiteX14" fmla="*/ 273038 w 711245"/>
              <a:gd name="connsiteY14" fmla="*/ 84406 h 1392701"/>
              <a:gd name="connsiteX15" fmla="*/ 315241 w 711245"/>
              <a:gd name="connsiteY15" fmla="*/ 56271 h 1392701"/>
              <a:gd name="connsiteX16" fmla="*/ 343376 w 711245"/>
              <a:gd name="connsiteY16" fmla="*/ 28135 h 1392701"/>
              <a:gd name="connsiteX17" fmla="*/ 427782 w 711245"/>
              <a:gd name="connsiteY17" fmla="*/ 0 h 1392701"/>
              <a:gd name="connsiteX18" fmla="*/ 582527 w 711245"/>
              <a:gd name="connsiteY18" fmla="*/ 14068 h 1392701"/>
              <a:gd name="connsiteX19" fmla="*/ 624730 w 711245"/>
              <a:gd name="connsiteY19" fmla="*/ 28135 h 1392701"/>
              <a:gd name="connsiteX20" fmla="*/ 638798 w 711245"/>
              <a:gd name="connsiteY20" fmla="*/ 70338 h 1392701"/>
              <a:gd name="connsiteX21" fmla="*/ 652865 w 711245"/>
              <a:gd name="connsiteY21" fmla="*/ 140677 h 1392701"/>
              <a:gd name="connsiteX22" fmla="*/ 681001 w 711245"/>
              <a:gd name="connsiteY22" fmla="*/ 239151 h 1392701"/>
              <a:gd name="connsiteX23" fmla="*/ 709136 w 711245"/>
              <a:gd name="connsiteY23" fmla="*/ 365760 h 1392701"/>
              <a:gd name="connsiteX24" fmla="*/ 681001 w 711245"/>
              <a:gd name="connsiteY24" fmla="*/ 942535 h 1392701"/>
              <a:gd name="connsiteX25" fmla="*/ 666933 w 711245"/>
              <a:gd name="connsiteY25" fmla="*/ 984738 h 1392701"/>
              <a:gd name="connsiteX26" fmla="*/ 596595 w 711245"/>
              <a:gd name="connsiteY26" fmla="*/ 1083212 h 1392701"/>
              <a:gd name="connsiteX27" fmla="*/ 540324 w 711245"/>
              <a:gd name="connsiteY27" fmla="*/ 1223889 h 1392701"/>
              <a:gd name="connsiteX28" fmla="*/ 427782 w 711245"/>
              <a:gd name="connsiteY28" fmla="*/ 1392701 h 1392701"/>
              <a:gd name="connsiteX29" fmla="*/ 315241 w 711245"/>
              <a:gd name="connsiteY29" fmla="*/ 1364566 h 1392701"/>
              <a:gd name="connsiteX30" fmla="*/ 216767 w 711245"/>
              <a:gd name="connsiteY30" fmla="*/ 1280160 h 1392701"/>
              <a:gd name="connsiteX31" fmla="*/ 132361 w 711245"/>
              <a:gd name="connsiteY31" fmla="*/ 1252024 h 1392701"/>
              <a:gd name="connsiteX32" fmla="*/ 90158 w 711245"/>
              <a:gd name="connsiteY32" fmla="*/ 1237957 h 139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11245" h="1392701">
                <a:moveTo>
                  <a:pt x="188632" y="1280160"/>
                </a:moveTo>
                <a:lnTo>
                  <a:pt x="104225" y="1223889"/>
                </a:lnTo>
                <a:cubicBezTo>
                  <a:pt x="72886" y="1202996"/>
                  <a:pt x="56797" y="1196256"/>
                  <a:pt x="33887" y="1167618"/>
                </a:cubicBezTo>
                <a:cubicBezTo>
                  <a:pt x="23325" y="1154416"/>
                  <a:pt x="15130" y="1139483"/>
                  <a:pt x="5752" y="1125415"/>
                </a:cubicBezTo>
                <a:cubicBezTo>
                  <a:pt x="10441" y="1059766"/>
                  <a:pt x="0" y="991229"/>
                  <a:pt x="19819" y="928468"/>
                </a:cubicBezTo>
                <a:cubicBezTo>
                  <a:pt x="29804" y="896849"/>
                  <a:pt x="71765" y="885718"/>
                  <a:pt x="90158" y="858129"/>
                </a:cubicBezTo>
                <a:cubicBezTo>
                  <a:pt x="99536" y="844061"/>
                  <a:pt x="106338" y="827881"/>
                  <a:pt x="118293" y="815926"/>
                </a:cubicBezTo>
                <a:cubicBezTo>
                  <a:pt x="173666" y="760553"/>
                  <a:pt x="146867" y="815342"/>
                  <a:pt x="188632" y="759655"/>
                </a:cubicBezTo>
                <a:cubicBezTo>
                  <a:pt x="246677" y="682261"/>
                  <a:pt x="237037" y="698842"/>
                  <a:pt x="258970" y="633046"/>
                </a:cubicBezTo>
                <a:cubicBezTo>
                  <a:pt x="254281" y="586154"/>
                  <a:pt x="255499" y="538288"/>
                  <a:pt x="244902" y="492369"/>
                </a:cubicBezTo>
                <a:cubicBezTo>
                  <a:pt x="241100" y="475895"/>
                  <a:pt x="223634" y="465616"/>
                  <a:pt x="216767" y="450166"/>
                </a:cubicBezTo>
                <a:cubicBezTo>
                  <a:pt x="204722" y="423065"/>
                  <a:pt x="188632" y="365760"/>
                  <a:pt x="188632" y="365760"/>
                </a:cubicBezTo>
                <a:cubicBezTo>
                  <a:pt x="193321" y="286043"/>
                  <a:pt x="190245" y="205487"/>
                  <a:pt x="202699" y="126609"/>
                </a:cubicBezTo>
                <a:cubicBezTo>
                  <a:pt x="204768" y="113508"/>
                  <a:pt x="219462" y="105298"/>
                  <a:pt x="230835" y="98474"/>
                </a:cubicBezTo>
                <a:cubicBezTo>
                  <a:pt x="243551" y="90845"/>
                  <a:pt x="259775" y="91038"/>
                  <a:pt x="273038" y="84406"/>
                </a:cubicBezTo>
                <a:cubicBezTo>
                  <a:pt x="288160" y="76845"/>
                  <a:pt x="302039" y="66833"/>
                  <a:pt x="315241" y="56271"/>
                </a:cubicBezTo>
                <a:cubicBezTo>
                  <a:pt x="325598" y="47985"/>
                  <a:pt x="331513" y="34067"/>
                  <a:pt x="343376" y="28135"/>
                </a:cubicBezTo>
                <a:cubicBezTo>
                  <a:pt x="369902" y="14872"/>
                  <a:pt x="427782" y="0"/>
                  <a:pt x="427782" y="0"/>
                </a:cubicBezTo>
                <a:cubicBezTo>
                  <a:pt x="479364" y="4689"/>
                  <a:pt x="531253" y="6743"/>
                  <a:pt x="582527" y="14068"/>
                </a:cubicBezTo>
                <a:cubicBezTo>
                  <a:pt x="597207" y="16165"/>
                  <a:pt x="614245" y="17650"/>
                  <a:pt x="624730" y="28135"/>
                </a:cubicBezTo>
                <a:cubicBezTo>
                  <a:pt x="635216" y="38620"/>
                  <a:pt x="635202" y="55952"/>
                  <a:pt x="638798" y="70338"/>
                </a:cubicBezTo>
                <a:cubicBezTo>
                  <a:pt x="644597" y="93535"/>
                  <a:pt x="647066" y="117480"/>
                  <a:pt x="652865" y="140677"/>
                </a:cubicBezTo>
                <a:cubicBezTo>
                  <a:pt x="679682" y="247948"/>
                  <a:pt x="654685" y="107571"/>
                  <a:pt x="681001" y="239151"/>
                </a:cubicBezTo>
                <a:cubicBezTo>
                  <a:pt x="705759" y="362944"/>
                  <a:pt x="681757" y="283625"/>
                  <a:pt x="709136" y="365760"/>
                </a:cubicBezTo>
                <a:cubicBezTo>
                  <a:pt x="706310" y="459020"/>
                  <a:pt x="711245" y="776192"/>
                  <a:pt x="681001" y="942535"/>
                </a:cubicBezTo>
                <a:cubicBezTo>
                  <a:pt x="678348" y="957124"/>
                  <a:pt x="673565" y="971475"/>
                  <a:pt x="666933" y="984738"/>
                </a:cubicBezTo>
                <a:cubicBezTo>
                  <a:pt x="656647" y="1005310"/>
                  <a:pt x="606154" y="1070466"/>
                  <a:pt x="596595" y="1083212"/>
                </a:cubicBezTo>
                <a:cubicBezTo>
                  <a:pt x="578837" y="1172000"/>
                  <a:pt x="592916" y="1142610"/>
                  <a:pt x="540324" y="1223889"/>
                </a:cubicBezTo>
                <a:cubicBezTo>
                  <a:pt x="503584" y="1280668"/>
                  <a:pt x="427782" y="1392701"/>
                  <a:pt x="427782" y="1392701"/>
                </a:cubicBezTo>
                <a:cubicBezTo>
                  <a:pt x="420401" y="1391225"/>
                  <a:pt x="332065" y="1376583"/>
                  <a:pt x="315241" y="1364566"/>
                </a:cubicBezTo>
                <a:cubicBezTo>
                  <a:pt x="257820" y="1323550"/>
                  <a:pt x="274155" y="1305666"/>
                  <a:pt x="216767" y="1280160"/>
                </a:cubicBezTo>
                <a:cubicBezTo>
                  <a:pt x="189666" y="1268115"/>
                  <a:pt x="160496" y="1261402"/>
                  <a:pt x="132361" y="1252024"/>
                </a:cubicBezTo>
                <a:lnTo>
                  <a:pt x="90158" y="1237957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905000" y="1295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05800" y="525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828800" y="4267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7432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rot="16200000" flipH="1">
            <a:off x="4533900" y="20193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175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Px</a:t>
            </a:r>
            <a:endParaRPr lang="en-US" dirty="0"/>
          </a:p>
        </p:txBody>
      </p:sp>
      <p:cxnSp>
        <p:nvCxnSpPr>
          <p:cNvPr id="54" name="Straight Connector 53"/>
          <p:cNvCxnSpPr>
            <a:stCxn id="36" idx="8"/>
          </p:cNvCxnSpPr>
          <p:nvPr/>
        </p:nvCxnSpPr>
        <p:spPr>
          <a:xfrm flipH="1">
            <a:off x="3124200" y="3980263"/>
            <a:ext cx="44426" cy="515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6" idx="126"/>
          </p:cNvCxnSpPr>
          <p:nvPr/>
        </p:nvCxnSpPr>
        <p:spPr>
          <a:xfrm flipH="1">
            <a:off x="4495800" y="4008397"/>
            <a:ext cx="37393" cy="639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" idx="106"/>
          </p:cNvCxnSpPr>
          <p:nvPr/>
        </p:nvCxnSpPr>
        <p:spPr>
          <a:xfrm>
            <a:off x="6291656" y="4472631"/>
            <a:ext cx="32944" cy="480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9718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2672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172200" y="5029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6438900" y="2171700"/>
            <a:ext cx="9144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10400" y="1524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Cross-section R(x)</a:t>
            </a:r>
          </a:p>
          <a:p>
            <a:r>
              <a:rPr lang="en-US" dirty="0" smtClean="0"/>
              <a:t>With area A(x)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8" grpId="0" animBg="1"/>
      <p:bldP spid="39" grpId="0" animBg="1"/>
      <p:bldP spid="46" grpId="0"/>
      <p:bldP spid="47" grpId="0"/>
      <p:bldP spid="48" grpId="0"/>
      <p:bldP spid="49" grpId="0"/>
      <p:bldP spid="52" grpId="0"/>
      <p:bldP spid="61" grpId="0"/>
      <p:bldP spid="62" grpId="0"/>
      <p:bldP spid="63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by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 cross-section of the solid S formed by intersecting S(solid) with a plane Px perpendicular to the x-axis through the point x in the interval [a, b]</a:t>
            </a:r>
          </a:p>
          <a:p>
            <a:pPr>
              <a:buNone/>
            </a:pPr>
            <a:r>
              <a:rPr lang="en-US" dirty="0" smtClean="0"/>
              <a:t>The volume of cylindrical solid is always defined to be its base area times its height.</a:t>
            </a:r>
          </a:p>
          <a:p>
            <a:pPr>
              <a:buNone/>
            </a:pPr>
            <a:r>
              <a:rPr lang="en-US" dirty="0" smtClean="0"/>
              <a:t>The volume of the cylindrical solid is </a:t>
            </a:r>
          </a:p>
          <a:p>
            <a:pPr>
              <a:buNone/>
            </a:pPr>
            <a:r>
              <a:rPr lang="en-US" dirty="0" smtClean="0"/>
              <a:t>            VOLUME = AREA * HEIGHT = </a:t>
            </a:r>
            <a:r>
              <a:rPr lang="en-US" dirty="0" err="1" smtClean="0"/>
              <a:t>A.h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0" y="41148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Volume of solid of revolution Washer method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219200" y="4038600"/>
            <a:ext cx="6248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1866900" y="4000500"/>
            <a:ext cx="449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419600" y="2819400"/>
            <a:ext cx="457200" cy="304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3352800"/>
            <a:ext cx="381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895600" y="2743200"/>
            <a:ext cx="457200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14800" y="2819400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81400" y="1752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0" y="3962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4114800" y="33528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7" grpId="0" animBg="1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Volume of solid of revolution Washer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/>
              <a:t>  </a:t>
            </a:r>
          </a:p>
          <a:p>
            <a:pPr algn="just">
              <a:buNone/>
            </a:pPr>
            <a:endParaRPr lang="en-US" sz="3200" dirty="0" smtClean="0"/>
          </a:p>
          <a:p>
            <a:pPr algn="just">
              <a:buNone/>
            </a:pPr>
            <a:r>
              <a:rPr lang="en-US" sz="3200" dirty="0" smtClean="0"/>
              <a:t> In a washer method a slab is a circular washer of outer radius R(x) and inner radius r(x), hence</a:t>
            </a:r>
          </a:p>
          <a:p>
            <a:pPr algn="just">
              <a:buNone/>
            </a:pPr>
            <a:r>
              <a:rPr lang="en-US" sz="3200" dirty="0" smtClean="0"/>
              <a:t>             A(x) =  [R(x)]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r(x)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] </a:t>
            </a:r>
          </a:p>
          <a:p>
            <a:pPr algn="just">
              <a:buNone/>
            </a:pPr>
            <a:r>
              <a:rPr lang="en-US" sz="3200" dirty="0" smtClean="0"/>
              <a:t>   </a:t>
            </a:r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Volume of solid of revolution Disk method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35814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723900" y="3848100"/>
            <a:ext cx="5029200" cy="76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57800" y="2286000"/>
            <a:ext cx="457200" cy="3429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265159">
            <a:off x="3757435" y="1617436"/>
            <a:ext cx="2452468" cy="708073"/>
          </a:xfrm>
          <a:custGeom>
            <a:avLst/>
            <a:gdLst>
              <a:gd name="connsiteX0" fmla="*/ 32825 w 2452468"/>
              <a:gd name="connsiteY0" fmla="*/ 525194 h 708073"/>
              <a:gd name="connsiteX1" fmla="*/ 300111 w 2452468"/>
              <a:gd name="connsiteY1" fmla="*/ 18757 h 708073"/>
              <a:gd name="connsiteX2" fmla="*/ 1833489 w 2452468"/>
              <a:gd name="connsiteY2" fmla="*/ 637735 h 708073"/>
              <a:gd name="connsiteX3" fmla="*/ 2452468 w 2452468"/>
              <a:gd name="connsiteY3" fmla="*/ 440788 h 708073"/>
              <a:gd name="connsiteX4" fmla="*/ 2452468 w 2452468"/>
              <a:gd name="connsiteY4" fmla="*/ 440788 h 70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2468" h="708073">
                <a:moveTo>
                  <a:pt x="32825" y="525194"/>
                </a:moveTo>
                <a:cubicBezTo>
                  <a:pt x="16412" y="262597"/>
                  <a:pt x="0" y="0"/>
                  <a:pt x="300111" y="18757"/>
                </a:cubicBezTo>
                <a:cubicBezTo>
                  <a:pt x="600222" y="37514"/>
                  <a:pt x="1474763" y="567397"/>
                  <a:pt x="1833489" y="637735"/>
                </a:cubicBezTo>
                <a:cubicBezTo>
                  <a:pt x="2192215" y="708073"/>
                  <a:pt x="2452468" y="440788"/>
                  <a:pt x="2452468" y="440788"/>
                </a:cubicBezTo>
                <a:lnTo>
                  <a:pt x="2452468" y="44078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953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344194" y="2971800"/>
            <a:ext cx="1370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9600" y="2667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A(x)</a:t>
            </a: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5105400" y="5867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487194" y="5867400"/>
            <a:ext cx="3040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57800" y="586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578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dx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21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376</TotalTime>
  <Words>507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Calculus</vt:lpstr>
      <vt:lpstr>Slide 2</vt:lpstr>
      <vt:lpstr>Cantents</vt:lpstr>
      <vt:lpstr>Defination of Volume </vt:lpstr>
      <vt:lpstr>Volume by Slicing</vt:lpstr>
      <vt:lpstr>Volume by slicing</vt:lpstr>
      <vt:lpstr>Volume of solid of revolution Washer method</vt:lpstr>
      <vt:lpstr>Volume of solid of revolution Washer method</vt:lpstr>
      <vt:lpstr>Volume of solid of revolution Disk method </vt:lpstr>
      <vt:lpstr>Volume of solid of revolution Disk method </vt:lpstr>
      <vt:lpstr>Volume by Cylindrical Shell</vt:lpstr>
      <vt:lpstr>Volume by Cylindrical Shell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lenovo</dc:creator>
  <cp:lastModifiedBy>Bharad</cp:lastModifiedBy>
  <cp:revision>8</cp:revision>
  <dcterms:created xsi:type="dcterms:W3CDTF">2013-10-21T12:53:32Z</dcterms:created>
  <dcterms:modified xsi:type="dcterms:W3CDTF">2006-12-31T18:37:53Z</dcterms:modified>
</cp:coreProperties>
</file>